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64" r:id="rId4"/>
    <p:sldId id="265" r:id="rId5"/>
    <p:sldId id="266" r:id="rId6"/>
    <p:sldId id="273" r:id="rId7"/>
    <p:sldId id="272" r:id="rId8"/>
    <p:sldId id="276" r:id="rId9"/>
    <p:sldId id="271" r:id="rId10"/>
    <p:sldId id="274" r:id="rId11"/>
    <p:sldId id="275" r:id="rId12"/>
  </p:sldIdLst>
  <p:sldSz cx="12192000" cy="6858000"/>
  <p:notesSz cx="9934575" cy="6802438"/>
  <p:embeddedFontLst>
    <p:embeddedFont>
      <p:font typeface="Pretendard" panose="020B0600000101010101" charset="-127"/>
      <p:regular r:id="rId15"/>
      <p:bold r:id="rId16"/>
    </p:embeddedFont>
    <p:embeddedFont>
      <p:font typeface="Pretendard Black" panose="020B0600000101010101" charset="-127"/>
      <p:bold r:id="rId17"/>
    </p:embeddedFont>
    <p:embeddedFont>
      <p:font typeface="Pretendard Medium" panose="020B0600000101010101" charset="-127"/>
      <p:regular r:id="rId18"/>
    </p:embeddedFont>
    <p:embeddedFont>
      <p:font typeface="Pridi" panose="00000500000000000000" pitchFamily="2" charset="-34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94694"/>
  </p:normalViewPr>
  <p:slideViewPr>
    <p:cSldViewPr snapToGrid="0">
      <p:cViewPr varScale="1">
        <p:scale>
          <a:sx n="108" d="100"/>
          <a:sy n="108" d="100"/>
        </p:scale>
        <p:origin x="9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E0E036-E3BB-4439-ABD4-D5875A03E4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DF0D4-1CD6-47DB-9790-5E85F570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7293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10F34-3325-4303-87B0-A758C9A72595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4168-39A4-4320-9E92-488DCB0AEB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F4D1E-D68A-497B-89E9-1359D3A36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7293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0C089-3FE6-4DAE-9B90-FE6AF08EA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6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7293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D5E7A-3C42-40D0-BB29-9EDC6E92A20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8" y="3273673"/>
            <a:ext cx="7947660" cy="26784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7293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091D-6289-411A-A60A-751742BA5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2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 리스트 </a:t>
            </a:r>
            <a:r>
              <a:rPr lang="en-US" altLang="ko-KR" dirty="0"/>
              <a:t>: https://catalog.ngc.nvidia.com/orgs/nvidia/containers/tritonserver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9091D-6289-411A-A60A-751742BA53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8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E6C23B-3046-4473-9CFF-085876736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7997"/>
            <a:ext cx="9144000" cy="1479803"/>
          </a:xfrm>
        </p:spPr>
        <p:txBody>
          <a:bodyPr anchor="ctr" anchorCtr="0"/>
          <a:lstStyle>
            <a:lvl1pPr marL="0" indent="0" algn="ctr">
              <a:buNone/>
              <a:defRPr sz="2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ctr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 descr="BG1_newlogo_12_mid.jpg">
            <a:extLst>
              <a:ext uri="{FF2B5EF4-FFF2-40B4-BE49-F238E27FC236}">
                <a16:creationId xmlns:a16="http://schemas.microsoft.com/office/drawing/2014/main" id="{6C181FCB-A5D5-4909-95F8-2669407C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04864"/>
            <a:ext cx="12192000" cy="1479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07E701-E233-431A-90D7-F7C56876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86" y="2279047"/>
            <a:ext cx="10646228" cy="1257255"/>
          </a:xfrm>
        </p:spPr>
        <p:txBody>
          <a:bodyPr anchor="ctr">
            <a:normAutofit/>
          </a:bodyPr>
          <a:lstStyle>
            <a:lvl1pPr algn="ctr">
              <a:defRPr sz="4000" b="1" spc="300">
                <a:solidFill>
                  <a:schemeClr val="bg1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8DE733AC-92B6-4C9E-8737-D6899028D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572" y="154852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114F8-4557-4364-B45F-2A691B91F1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47B54E-428E-4944-95E9-63933823DC4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35D4-E292-492E-AFFD-F68AFC3A7C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7CC47D-9BE5-4A00-97E8-6FF06BA16D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BA5E-ADB0-4C5B-9B58-F1E1320B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89"/>
            <a:ext cx="12192000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11495561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6363496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815D5C-B555-4DE0-88F8-B193FD652A02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D0B921-5B60-44F5-87DE-0F4C2D27F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795C36-7619-4331-B714-46A6BE0A17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807D57-5946-487F-8D56-14BDF0A4EA5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E6F87A-B530-4912-9766-84B78B9137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  <p:pic>
        <p:nvPicPr>
          <p:cNvPr id="11" name="그림 10" descr="BG1_newlogo_12_mid.jpg">
            <a:extLst>
              <a:ext uri="{FF2B5EF4-FFF2-40B4-BE49-F238E27FC236}">
                <a16:creationId xmlns:a16="http://schemas.microsoft.com/office/drawing/2014/main" id="{E1FD9A62-48E4-40F7-88F6-0770D56017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9019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5386996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6363496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580FAC-FC15-484D-B434-D7BCB5A1EC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6785" y="995401"/>
            <a:ext cx="5386995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239FF8-1451-41E0-BA29-92E4A0302F9C}"/>
              </a:ext>
            </a:extLst>
          </p:cNvPr>
          <p:cNvCxnSpPr/>
          <p:nvPr userDrawn="1"/>
        </p:nvCxnSpPr>
        <p:spPr>
          <a:xfrm>
            <a:off x="6096000" y="995401"/>
            <a:ext cx="0" cy="53788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5790FC-0A55-4FDF-840A-6CAC5F81967D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66174C5-6150-4B28-8909-41CE0649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89"/>
            <a:ext cx="12192000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4CF69-D7C0-4180-B904-8EAB178CD1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828051-688F-4759-84CE-912EDB6D0A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98AF22-763D-4C48-A6B8-3C250DA7EE5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F9B1F7-1A7A-4F02-AF37-792C59B209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  <p:pic>
        <p:nvPicPr>
          <p:cNvPr id="12" name="그림 11" descr="BG1_newlogo_12_mid.jpg">
            <a:extLst>
              <a:ext uri="{FF2B5EF4-FFF2-40B4-BE49-F238E27FC236}">
                <a16:creationId xmlns:a16="http://schemas.microsoft.com/office/drawing/2014/main" id="{902AE231-777A-423D-9EEF-DAAFC30078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9019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5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D849BC-CE20-4B94-82DF-8B60480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83F0B-24C7-435E-BCCD-A403FF336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198A6-9F5E-4C52-84EE-823F759D8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62731-4D6F-45D4-9029-53C8B4ECFD6C}" type="datetime1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E96D8-7928-4230-A4D9-4EED2ECC2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AB947-3E08-4367-AA14-DC0590549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CA80C-67E8-4F2B-8F3A-9E3D44811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slideLayout" Target="../slideLayouts/slideLayout2.xml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audio" Target="../media/media10.wav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microsoft.com/office/2007/relationships/media" Target="../media/media10.wav"/><Relationship Id="rId5" Type="http://schemas.microsoft.com/office/2007/relationships/media" Target="../media/media8.wav"/><Relationship Id="rId15" Type="http://schemas.openxmlformats.org/officeDocument/2006/relationships/image" Target="../media/image16.png"/><Relationship Id="rId10" Type="http://schemas.openxmlformats.org/officeDocument/2006/relationships/audio" Target="../media/media1.wav"/><Relationship Id="rId4" Type="http://schemas.openxmlformats.org/officeDocument/2006/relationships/audio" Target="../media/media7.wav"/><Relationship Id="rId9" Type="http://schemas.microsoft.com/office/2007/relationships/media" Target="../media/media1.wav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7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EF87E80-C891-4DD0-A680-9D9E3B710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구본혁</a:t>
            </a:r>
            <a:endParaRPr lang="en-US" altLang="ko-KR" dirty="0"/>
          </a:p>
          <a:p>
            <a:r>
              <a:rPr lang="en-US" altLang="ko-KR" dirty="0"/>
              <a:t>2022. 12. 16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1714BF-418F-430C-94B3-307483BAF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pc="0" dirty="0"/>
              <a:t>RawNet3 on Triton Inference Server</a:t>
            </a:r>
            <a:endParaRPr lang="ko-KR" altLang="en-US" spc="0" dirty="0"/>
          </a:p>
        </p:txBody>
      </p:sp>
    </p:spTree>
    <p:extLst>
      <p:ext uri="{BB962C8B-B14F-4D97-AF65-F5344CB8AC3E}">
        <p14:creationId xmlns:p14="http://schemas.microsoft.com/office/powerpoint/2010/main" val="372204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A57F4-13AB-E0E6-906F-9F767B53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770683D-DD84-FF55-BB2F-90B2EA078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348166" y="1246652"/>
            <a:ext cx="3113814" cy="4115461"/>
          </a:xfrm>
        </p:spPr>
      </p:pic>
      <p:pic>
        <p:nvPicPr>
          <p:cNvPr id="9" name="00001">
            <a:hlinkClick r:id="" action="ppaction://media"/>
            <a:extLst>
              <a:ext uri="{FF2B5EF4-FFF2-40B4-BE49-F238E27FC236}">
                <a16:creationId xmlns:a16="http://schemas.microsoft.com/office/drawing/2014/main" id="{6F51DDE7-4A12-D02C-D493-7BA54DD70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1361259"/>
            <a:ext cx="609600" cy="609600"/>
          </a:xfrm>
          <a:prstGeom prst="rect">
            <a:avLst/>
          </a:prstGeom>
        </p:spPr>
      </p:pic>
      <p:pic>
        <p:nvPicPr>
          <p:cNvPr id="10" name="00001">
            <a:hlinkClick r:id="" action="ppaction://media"/>
            <a:extLst>
              <a:ext uri="{FF2B5EF4-FFF2-40B4-BE49-F238E27FC236}">
                <a16:creationId xmlns:a16="http://schemas.microsoft.com/office/drawing/2014/main" id="{B91DB3B2-B06A-127C-8804-61018666D2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1970859"/>
            <a:ext cx="609600" cy="609600"/>
          </a:xfrm>
          <a:prstGeom prst="rect">
            <a:avLst/>
          </a:prstGeom>
        </p:spPr>
      </p:pic>
      <p:pic>
        <p:nvPicPr>
          <p:cNvPr id="11" name="00001">
            <a:hlinkClick r:id="" action="ppaction://media"/>
            <a:extLst>
              <a:ext uri="{FF2B5EF4-FFF2-40B4-BE49-F238E27FC236}">
                <a16:creationId xmlns:a16="http://schemas.microsoft.com/office/drawing/2014/main" id="{C605FA78-5AEE-202E-8DD0-FBE301DC8FB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2580459"/>
            <a:ext cx="609600" cy="609600"/>
          </a:xfrm>
          <a:prstGeom prst="rect">
            <a:avLst/>
          </a:prstGeom>
        </p:spPr>
      </p:pic>
      <p:pic>
        <p:nvPicPr>
          <p:cNvPr id="12" name="00002">
            <a:hlinkClick r:id="" action="ppaction://media"/>
            <a:extLst>
              <a:ext uri="{FF2B5EF4-FFF2-40B4-BE49-F238E27FC236}">
                <a16:creationId xmlns:a16="http://schemas.microsoft.com/office/drawing/2014/main" id="{CD538183-EA13-2164-66EA-313A938C6A7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3190059"/>
            <a:ext cx="609600" cy="609600"/>
          </a:xfrm>
          <a:prstGeom prst="rect">
            <a:avLst/>
          </a:prstGeom>
        </p:spPr>
      </p:pic>
      <p:pic>
        <p:nvPicPr>
          <p:cNvPr id="13" name="00002">
            <a:hlinkClick r:id="" action="ppaction://media"/>
            <a:extLst>
              <a:ext uri="{FF2B5EF4-FFF2-40B4-BE49-F238E27FC236}">
                <a16:creationId xmlns:a16="http://schemas.microsoft.com/office/drawing/2014/main" id="{FA727BDF-FD9D-F0C1-0C0B-3F7B893B60C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3799659"/>
            <a:ext cx="609600" cy="609600"/>
          </a:xfrm>
          <a:prstGeom prst="rect">
            <a:avLst/>
          </a:prstGeom>
        </p:spPr>
      </p:pic>
      <p:pic>
        <p:nvPicPr>
          <p:cNvPr id="14" name="00003">
            <a:hlinkClick r:id="" action="ppaction://media"/>
            <a:extLst>
              <a:ext uri="{FF2B5EF4-FFF2-40B4-BE49-F238E27FC236}">
                <a16:creationId xmlns:a16="http://schemas.microsoft.com/office/drawing/2014/main" id="{5E667711-6129-5452-7B7C-85C5B5E0808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643004" y="4409259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754FEB-9A9C-4433-1339-DDBC44CB4E9E}"/>
              </a:ext>
            </a:extLst>
          </p:cNvPr>
          <p:cNvSpPr txBox="1"/>
          <p:nvPr/>
        </p:nvSpPr>
        <p:spPr>
          <a:xfrm>
            <a:off x="4332304" y="1445087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</a:t>
            </a:r>
            <a:r>
              <a:rPr lang="en-US" altLang="ko-KR" dirty="0"/>
              <a:t>    : 0.3948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DA2FE-E88C-BACF-64A0-FEC67F42C738}"/>
              </a:ext>
            </a:extLst>
          </p:cNvPr>
          <p:cNvSpPr txBox="1"/>
          <p:nvPr/>
        </p:nvSpPr>
        <p:spPr>
          <a:xfrm>
            <a:off x="4332304" y="208035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</a:t>
            </a:r>
            <a:r>
              <a:rPr lang="en-US" altLang="ko-KR" dirty="0"/>
              <a:t>    : 0.1457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CA0398-E94E-98B0-1621-79350EE87DA1}"/>
              </a:ext>
            </a:extLst>
          </p:cNvPr>
          <p:cNvSpPr txBox="1"/>
          <p:nvPr/>
        </p:nvSpPr>
        <p:spPr>
          <a:xfrm>
            <a:off x="4332304" y="265489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</a:t>
            </a:r>
            <a:r>
              <a:rPr lang="en-US" altLang="ko-KR" dirty="0"/>
              <a:t>    : 0.083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A8E15-6D1E-5761-43D6-EC6C9BF2E32E}"/>
              </a:ext>
            </a:extLst>
          </p:cNvPr>
          <p:cNvSpPr txBox="1"/>
          <p:nvPr/>
        </p:nvSpPr>
        <p:spPr>
          <a:xfrm>
            <a:off x="4332304" y="3909037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     </a:t>
            </a:r>
            <a:r>
              <a:rPr lang="en-US" altLang="ko-KR" dirty="0"/>
              <a:t>: 0.777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7531E-CEC2-6340-DDBC-9150B4F1B977}"/>
              </a:ext>
            </a:extLst>
          </p:cNvPr>
          <p:cNvSpPr txBox="1"/>
          <p:nvPr/>
        </p:nvSpPr>
        <p:spPr>
          <a:xfrm>
            <a:off x="4332304" y="3290154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미등록된</a:t>
            </a:r>
            <a:r>
              <a:rPr lang="ko-KR" altLang="en-US" dirty="0"/>
              <a:t> 화자 </a:t>
            </a:r>
            <a:r>
              <a:rPr lang="en-US" altLang="ko-KR" dirty="0"/>
              <a:t>: 0.760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FA295F-5D36-AA31-0D5C-E9734B3552DB}"/>
              </a:ext>
            </a:extLst>
          </p:cNvPr>
          <p:cNvSpPr txBox="1"/>
          <p:nvPr/>
        </p:nvSpPr>
        <p:spPr>
          <a:xfrm>
            <a:off x="4332304" y="4511591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미등록된</a:t>
            </a:r>
            <a:r>
              <a:rPr lang="ko-KR" altLang="en-US" dirty="0"/>
              <a:t> 화자 </a:t>
            </a:r>
            <a:r>
              <a:rPr lang="en-US" altLang="ko-KR" dirty="0"/>
              <a:t>: 0.0396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77304D-F1EE-0066-84E7-A2F5A54BA55E}"/>
              </a:ext>
            </a:extLst>
          </p:cNvPr>
          <p:cNvSpPr/>
          <p:nvPr/>
        </p:nvSpPr>
        <p:spPr>
          <a:xfrm>
            <a:off x="1440655" y="1393030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8949F-3DD6-C27F-3C79-30089FFF71E1}"/>
              </a:ext>
            </a:extLst>
          </p:cNvPr>
          <p:cNvSpPr/>
          <p:nvPr/>
        </p:nvSpPr>
        <p:spPr>
          <a:xfrm>
            <a:off x="1412080" y="2069305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28F51A-FF0D-C684-1981-65642F8E7468}"/>
              </a:ext>
            </a:extLst>
          </p:cNvPr>
          <p:cNvSpPr/>
          <p:nvPr/>
        </p:nvSpPr>
        <p:spPr>
          <a:xfrm>
            <a:off x="1440654" y="2716189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ADBB64-799D-D086-6044-FA53B795F0AD}"/>
              </a:ext>
            </a:extLst>
          </p:cNvPr>
          <p:cNvSpPr/>
          <p:nvPr/>
        </p:nvSpPr>
        <p:spPr>
          <a:xfrm>
            <a:off x="1412128" y="4039151"/>
            <a:ext cx="516733" cy="33813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BB4052-7E19-79A1-2F66-B0BE8A585F2C}"/>
              </a:ext>
            </a:extLst>
          </p:cNvPr>
          <p:cNvSpPr/>
          <p:nvPr/>
        </p:nvSpPr>
        <p:spPr>
          <a:xfrm>
            <a:off x="1995488" y="4762500"/>
            <a:ext cx="628650" cy="28969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CC464D-0486-5A34-4216-99C304ABB315}"/>
              </a:ext>
            </a:extLst>
          </p:cNvPr>
          <p:cNvSpPr/>
          <p:nvPr/>
        </p:nvSpPr>
        <p:spPr>
          <a:xfrm>
            <a:off x="2051446" y="3495675"/>
            <a:ext cx="572692" cy="2230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8157A3-AB37-43AA-51EC-76DC75EB5562}"/>
              </a:ext>
            </a:extLst>
          </p:cNvPr>
          <p:cNvSpPr txBox="1"/>
          <p:nvPr/>
        </p:nvSpPr>
        <p:spPr>
          <a:xfrm>
            <a:off x="7589520" y="1592580"/>
            <a:ext cx="29995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등록된 화자는 성공적으로 구분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미등록된</a:t>
            </a:r>
            <a:r>
              <a:rPr lang="ko-KR" altLang="en-US" dirty="0"/>
              <a:t> 화자 부정에서</a:t>
            </a:r>
            <a:endParaRPr lang="en-US" altLang="ko-KR" dirty="0"/>
          </a:p>
          <a:p>
            <a:r>
              <a:rPr lang="ko-KR" altLang="en-US" dirty="0"/>
              <a:t>유사도가 비슷한 경우가 있음</a:t>
            </a:r>
            <a:endParaRPr lang="en-US" altLang="ko-KR" dirty="0"/>
          </a:p>
          <a:p>
            <a:r>
              <a:rPr lang="en-US" altLang="ko-KR" dirty="0"/>
              <a:t>=&gt;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등록 데이터 수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평가 수식 개선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구분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6498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B4291-C8BB-E99E-534B-1FA1E67A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5944-8A07-79C9-D05D-D4BA13F7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사용을 위한 모델 개조</a:t>
            </a:r>
            <a:endParaRPr lang="en-US" altLang="ko-KR" dirty="0"/>
          </a:p>
          <a:p>
            <a:r>
              <a:rPr lang="en-US" altLang="ko-KR" dirty="0"/>
              <a:t>Triton Inference Server</a:t>
            </a:r>
            <a:r>
              <a:rPr lang="ko-KR" altLang="en-US" dirty="0"/>
              <a:t>를 통한 다중 </a:t>
            </a:r>
            <a:r>
              <a:rPr lang="en-US" altLang="ko-KR" dirty="0"/>
              <a:t>client </a:t>
            </a:r>
            <a:r>
              <a:rPr lang="ko-KR" altLang="en-US" dirty="0"/>
              <a:t>대상 추론 </a:t>
            </a:r>
            <a:endParaRPr lang="en-US" altLang="ko-KR" dirty="0"/>
          </a:p>
          <a:p>
            <a:r>
              <a:rPr lang="ko-KR" altLang="en-US" dirty="0"/>
              <a:t>코사인 유사도를 통한 자유로운 화자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87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7467E-136B-0CF9-8D0A-C5A3177B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EFD9D8-2FFF-2DE1-D3D1-ADDF4B2DE7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47663" y="1000125"/>
            <a:ext cx="8133958" cy="29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Inference</a:t>
            </a:r>
            <a:r>
              <a:rPr lang="ko-KR" altLang="en-US" dirty="0"/>
              <a:t> </a:t>
            </a:r>
            <a:r>
              <a:rPr lang="en-US" altLang="ko-KR" dirty="0"/>
              <a:t>System : Triton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Nvidia Approach   :  </a:t>
            </a:r>
            <a:r>
              <a:rPr lang="en-US" altLang="ko-KR" sz="2000" dirty="0" err="1"/>
              <a:t>SpeakerNet</a:t>
            </a:r>
            <a:r>
              <a:rPr lang="en-US" altLang="ko-KR" sz="2000" dirty="0"/>
              <a:t> EER = 2.7 on Voxceleb1-test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Project Approach : Rawnet3[1]</a:t>
            </a:r>
            <a:r>
              <a:rPr lang="en-US" altLang="ko-KR" sz="2000" dirty="0"/>
              <a:t> : </a:t>
            </a:r>
            <a:r>
              <a:rPr lang="en-US" altLang="ko-KR" dirty="0"/>
              <a:t>EER = 0.89 on</a:t>
            </a:r>
            <a:r>
              <a:rPr lang="ko-KR" altLang="en-US" dirty="0"/>
              <a:t> </a:t>
            </a:r>
            <a:r>
              <a:rPr lang="en-US" altLang="ko-KR" dirty="0"/>
              <a:t>VoxCeleb1 test set</a:t>
            </a:r>
            <a:endParaRPr lang="ko-KR" altLang="en-US" dirty="0"/>
          </a:p>
          <a:p>
            <a:r>
              <a:rPr lang="en-US" altLang="ko-KR" dirty="0"/>
              <a:t>Contribution : Rawnet3 </a:t>
            </a:r>
            <a:r>
              <a:rPr lang="ko-KR" altLang="en-US" dirty="0"/>
              <a:t>모델의 </a:t>
            </a:r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호환 변형</a:t>
            </a:r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en-US" altLang="ko-KR" dirty="0"/>
              <a:t> -&gt; ONNX -&gt; </a:t>
            </a:r>
            <a:r>
              <a:rPr lang="en-US" altLang="ko-KR" dirty="0" err="1"/>
              <a:t>TensorRT</a:t>
            </a:r>
            <a:r>
              <a:rPr lang="en-US" altLang="ko-KR" dirty="0"/>
              <a:t> -&gt; TRTIS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8F9A4-CFA4-7A35-B80A-14D60C5F6FAF}"/>
              </a:ext>
            </a:extLst>
          </p:cNvPr>
          <p:cNvSpPr txBox="1"/>
          <p:nvPr/>
        </p:nvSpPr>
        <p:spPr>
          <a:xfrm>
            <a:off x="6035040" y="5211544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[1]Jung,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Jee-weon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"Pushing the limits of raw waveform speaker recognition." </a:t>
            </a:r>
            <a:r>
              <a:rPr lang="en-US" altLang="ko-KR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2203 (2022).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18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D8486-9CCA-1102-44ED-B692E729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875"/>
            <a:ext cx="12192000" cy="645107"/>
          </a:xfrm>
        </p:spPr>
        <p:txBody>
          <a:bodyPr/>
          <a:lstStyle/>
          <a:p>
            <a:r>
              <a:rPr lang="en-US" altLang="ko-KR" dirty="0" err="1"/>
              <a:t>TensorRT</a:t>
            </a:r>
            <a:r>
              <a:rPr lang="en-US" altLang="ko-KR" dirty="0"/>
              <a:t> Issues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32FDC-51A7-CED4-0C15-94FD6CF5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코드의 대부분 </a:t>
            </a:r>
            <a:r>
              <a:rPr lang="en-US" altLang="ko-KR" dirty="0"/>
              <a:t>if</a:t>
            </a:r>
            <a:r>
              <a:rPr lang="ko-KR" altLang="en-US" dirty="0"/>
              <a:t>문 제거 </a:t>
            </a:r>
            <a:endParaRPr lang="en-US" altLang="ko-KR" dirty="0"/>
          </a:p>
          <a:p>
            <a:pPr lvl="1"/>
            <a:r>
              <a:rPr lang="ko-KR" altLang="en-US" dirty="0"/>
              <a:t>대부분의 </a:t>
            </a:r>
            <a:r>
              <a:rPr lang="en-US" altLang="ko-KR" dirty="0"/>
              <a:t>if</a:t>
            </a:r>
            <a:r>
              <a:rPr lang="ko-KR" altLang="en-US" dirty="0"/>
              <a:t>문이 </a:t>
            </a:r>
            <a:r>
              <a:rPr lang="en-US" altLang="ko-KR" dirty="0"/>
              <a:t>TRT </a:t>
            </a:r>
            <a:r>
              <a:rPr lang="ko-KR" altLang="en-US" dirty="0"/>
              <a:t>포팅 시 </a:t>
            </a:r>
            <a:r>
              <a:rPr lang="en-US" altLang="ko-KR" dirty="0"/>
              <a:t>parsing</a:t>
            </a:r>
            <a:r>
              <a:rPr lang="ko-KR" altLang="en-US" dirty="0"/>
              <a:t> 에러를 야기</a:t>
            </a:r>
            <a:endParaRPr lang="en-US" altLang="ko-KR" dirty="0"/>
          </a:p>
          <a:p>
            <a:pPr lvl="1"/>
            <a:r>
              <a:rPr lang="ko-KR" altLang="en-US" dirty="0"/>
              <a:t>분기를 통한 입출력 </a:t>
            </a:r>
            <a:r>
              <a:rPr lang="en-US" altLang="ko-KR" dirty="0"/>
              <a:t>shape</a:t>
            </a:r>
            <a:r>
              <a:rPr lang="ko-KR" altLang="en-US" dirty="0"/>
              <a:t>가 일관 되지 않으면 에러 발생</a:t>
            </a:r>
            <a:endParaRPr lang="en-US" altLang="ko-KR" dirty="0"/>
          </a:p>
          <a:p>
            <a:r>
              <a:rPr lang="ko-KR" altLang="en-US" dirty="0"/>
              <a:t>몇몇 지원되지 않는 </a:t>
            </a:r>
            <a:r>
              <a:rPr lang="en-US" altLang="ko-KR" dirty="0"/>
              <a:t>Module </a:t>
            </a:r>
            <a:r>
              <a:rPr lang="ko-KR" altLang="en-US" dirty="0"/>
              <a:t>및 </a:t>
            </a:r>
            <a:r>
              <a:rPr lang="en-US" altLang="ko-KR" dirty="0"/>
              <a:t>option </a:t>
            </a:r>
            <a:r>
              <a:rPr lang="ko-KR" altLang="en-US" dirty="0"/>
              <a:t>존재 </a:t>
            </a:r>
            <a:r>
              <a:rPr lang="en-US" altLang="ko-KR" dirty="0"/>
              <a:t>-&gt;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1"/>
            <a:r>
              <a:rPr lang="en-US" altLang="ko-KR" dirty="0" err="1"/>
              <a:t>instanceNorm</a:t>
            </a:r>
            <a:r>
              <a:rPr lang="en-US" altLang="ko-KR" dirty="0"/>
              <a:t> </a:t>
            </a:r>
            <a:r>
              <a:rPr lang="ko-KR" altLang="en-US" dirty="0"/>
              <a:t>외 상수 계수와 관련된 부분들</a:t>
            </a:r>
            <a:endParaRPr lang="en-US" altLang="ko-KR" dirty="0"/>
          </a:p>
          <a:p>
            <a:r>
              <a:rPr lang="en-US" altLang="ko-KR" dirty="0"/>
              <a:t>shape </a:t>
            </a:r>
            <a:r>
              <a:rPr lang="ko-KR" altLang="en-US" dirty="0"/>
              <a:t>관련 예외처리 필요 </a:t>
            </a:r>
            <a:endParaRPr lang="en-US" altLang="ko-KR" dirty="0"/>
          </a:p>
          <a:p>
            <a:pPr lvl="1"/>
            <a:r>
              <a:rPr lang="en-US" altLang="ko-KR" dirty="0"/>
              <a:t>TRT </a:t>
            </a:r>
            <a:r>
              <a:rPr lang="ko-KR" altLang="en-US" dirty="0"/>
              <a:t>변환 시 임의의 크기의 입력을 넣어서 포팅 진행</a:t>
            </a:r>
            <a:endParaRPr lang="en-US" altLang="ko-KR" b="1" dirty="0"/>
          </a:p>
          <a:p>
            <a:pPr marL="914377" lvl="2" indent="0">
              <a:buNone/>
            </a:pPr>
            <a:r>
              <a:rPr lang="en-US" altLang="ko-KR" b="1" dirty="0"/>
              <a:t>: </a:t>
            </a:r>
            <a:r>
              <a:rPr lang="ko-KR" altLang="en-US" dirty="0"/>
              <a:t>최소 크기의 입력을 </a:t>
            </a:r>
            <a:r>
              <a:rPr lang="en-US" altLang="ko-KR" dirty="0" err="1"/>
              <a:t>minShape</a:t>
            </a:r>
            <a:r>
              <a:rPr lang="ko-KR" altLang="en-US" dirty="0"/>
              <a:t>로 </a:t>
            </a:r>
            <a:r>
              <a:rPr lang="ko-KR" altLang="en-US" dirty="0" err="1"/>
              <a:t>명시해야함</a:t>
            </a:r>
            <a:r>
              <a:rPr lang="ko-KR" altLang="en-US" dirty="0"/>
              <a:t> </a:t>
            </a:r>
            <a:r>
              <a:rPr lang="en-US" altLang="ko-KR" dirty="0"/>
              <a:t>(TRT </a:t>
            </a:r>
            <a:r>
              <a:rPr lang="ko-KR" altLang="en-US" dirty="0"/>
              <a:t>버전 별로 상이</a:t>
            </a:r>
            <a:r>
              <a:rPr lang="en-US" altLang="ko-KR" dirty="0"/>
              <a:t>)</a:t>
            </a:r>
            <a:endParaRPr lang="en-US" altLang="ko-KR" b="1" dirty="0"/>
          </a:p>
          <a:p>
            <a:pPr lvl="1"/>
            <a:r>
              <a:rPr lang="en-US" altLang="ko-KR" dirty="0"/>
              <a:t>TRT </a:t>
            </a:r>
            <a:r>
              <a:rPr lang="ko-KR" altLang="en-US" dirty="0"/>
              <a:t>메모리 할당 시</a:t>
            </a:r>
            <a:r>
              <a:rPr lang="en-US" altLang="ko-KR" dirty="0"/>
              <a:t>, </a:t>
            </a:r>
            <a:r>
              <a:rPr lang="en-US" altLang="ko-KR" dirty="0" err="1"/>
              <a:t>dynamic_axes</a:t>
            </a:r>
            <a:r>
              <a:rPr lang="en-US" altLang="ko-KR" dirty="0"/>
              <a:t> </a:t>
            </a:r>
            <a:r>
              <a:rPr lang="ko-KR" altLang="en-US" dirty="0"/>
              <a:t>로 지정한 데이터 축의 크기를 명시 해야함</a:t>
            </a:r>
            <a:endParaRPr lang="en-US" altLang="ko-KR" dirty="0"/>
          </a:p>
          <a:p>
            <a:pPr marL="914377" lvl="2" indent="0">
              <a:buNone/>
            </a:pPr>
            <a:r>
              <a:rPr lang="en-US" altLang="ko-KR" dirty="0"/>
              <a:t>: </a:t>
            </a:r>
            <a:r>
              <a:rPr lang="ko-KR" altLang="en-US" dirty="0"/>
              <a:t>동적일 경우 </a:t>
            </a:r>
            <a:r>
              <a:rPr lang="en-US" altLang="ko-KR" dirty="0"/>
              <a:t>1 </a:t>
            </a:r>
            <a:r>
              <a:rPr lang="ko-KR" altLang="en-US" dirty="0"/>
              <a:t>을 기본값으로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75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DDAC-B691-A851-706C-AD83161A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변환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BACA7-344C-6E6A-AC59-44FA6D81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2" y="2914032"/>
            <a:ext cx="4763165" cy="600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EFB73-2045-EF27-B029-A23C374A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9" y="1777930"/>
            <a:ext cx="4715533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80582A-7695-3DEC-4043-AC159BD7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3" y="4999335"/>
            <a:ext cx="1952898" cy="704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54869-9114-0031-6E2A-1C1B51A12BAE}"/>
              </a:ext>
            </a:extLst>
          </p:cNvPr>
          <p:cNvSpPr txBox="1"/>
          <p:nvPr/>
        </p:nvSpPr>
        <p:spPr>
          <a:xfrm>
            <a:off x="408373" y="3687624"/>
            <a:ext cx="3480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변환 정확도</a:t>
            </a:r>
            <a:endParaRPr lang="en-US" altLang="ko-KR" dirty="0"/>
          </a:p>
          <a:p>
            <a:r>
              <a:rPr lang="ko-KR" altLang="en-US" dirty="0"/>
              <a:t>동일 </a:t>
            </a:r>
            <a:r>
              <a:rPr lang="en-US" altLang="ko-KR" dirty="0"/>
              <a:t>weight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1e-3 </a:t>
            </a:r>
            <a:r>
              <a:rPr lang="ko-KR" altLang="en-US" dirty="0"/>
              <a:t>단위에서 오차 확인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모델을 변경으로 인해 </a:t>
            </a:r>
            <a:r>
              <a:rPr lang="ko-KR" altLang="en-US" dirty="0" err="1"/>
              <a:t>재학습</a:t>
            </a:r>
            <a:r>
              <a:rPr lang="ko-KR" altLang="en-US" dirty="0"/>
              <a:t>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4B702-1CE0-C22F-0B43-10FB641D30A8}"/>
              </a:ext>
            </a:extLst>
          </p:cNvPr>
          <p:cNvSpPr txBox="1"/>
          <p:nvPr/>
        </p:nvSpPr>
        <p:spPr>
          <a:xfrm>
            <a:off x="408373" y="1300980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연산 속도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3D0A6-9AAD-6A61-1777-8053A8060CBF}"/>
              </a:ext>
            </a:extLst>
          </p:cNvPr>
          <p:cNvSpPr txBox="1"/>
          <p:nvPr/>
        </p:nvSpPr>
        <p:spPr>
          <a:xfrm>
            <a:off x="408373" y="2432891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TensorRT</a:t>
            </a:r>
            <a:r>
              <a:rPr lang="en-US" altLang="ko-KR" dirty="0"/>
              <a:t> </a:t>
            </a:r>
            <a:r>
              <a:rPr lang="ko-KR" altLang="en-US" dirty="0"/>
              <a:t>연산 속도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DBCDE-1B63-307F-6F7F-7A127BA98575}"/>
              </a:ext>
            </a:extLst>
          </p:cNvPr>
          <p:cNvSpPr txBox="1"/>
          <p:nvPr/>
        </p:nvSpPr>
        <p:spPr>
          <a:xfrm>
            <a:off x="5715001" y="2955411"/>
            <a:ext cx="615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=&gt; </a:t>
            </a:r>
            <a:r>
              <a:rPr lang="ko-KR" altLang="en-US" sz="2000" dirty="0"/>
              <a:t>속도 약 </a:t>
            </a:r>
            <a:r>
              <a:rPr lang="en-US" altLang="ko-KR" sz="2000" dirty="0"/>
              <a:t>2</a:t>
            </a:r>
            <a:r>
              <a:rPr lang="ko-KR" altLang="en-US" sz="2000" dirty="0"/>
              <a:t>배 향상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295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98D25-D0C3-F7B7-E93A-5B6948E6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TRTIS Issues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C628E-BED8-F07F-9DFE-6F49F3399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– ONNX – </a:t>
            </a:r>
            <a:r>
              <a:rPr lang="en-US" altLang="ko-KR" dirty="0" err="1"/>
              <a:t>tensorrt</a:t>
            </a:r>
            <a:r>
              <a:rPr lang="en-US" altLang="ko-KR" dirty="0"/>
              <a:t> – TRTIS  </a:t>
            </a:r>
            <a:r>
              <a:rPr lang="ko-KR" altLang="en-US" dirty="0"/>
              <a:t>모두의 </a:t>
            </a:r>
            <a:r>
              <a:rPr lang="en-US" altLang="ko-KR" dirty="0"/>
              <a:t>toolchain</a:t>
            </a:r>
            <a:r>
              <a:rPr lang="ko-KR" altLang="en-US" dirty="0"/>
              <a:t> 버전이 </a:t>
            </a:r>
            <a:r>
              <a:rPr lang="ko-KR" altLang="en-US" dirty="0" err="1"/>
              <a:t>동일해야함</a:t>
            </a:r>
            <a:r>
              <a:rPr lang="en-US" altLang="ko-KR" dirty="0"/>
              <a:t>(</a:t>
            </a:r>
            <a:r>
              <a:rPr lang="en-US" altLang="ko-KR" dirty="0" err="1"/>
              <a:t>nivida</a:t>
            </a:r>
            <a:r>
              <a:rPr lang="en-US" altLang="ko-KR" dirty="0"/>
              <a:t>-driver, </a:t>
            </a:r>
            <a:r>
              <a:rPr lang="en-US" altLang="ko-KR" dirty="0" err="1"/>
              <a:t>cuda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nvcr.io/</a:t>
            </a:r>
            <a:r>
              <a:rPr lang="en-US" altLang="ko-KR" dirty="0" err="1"/>
              <a:t>nvidia</a:t>
            </a:r>
            <a:r>
              <a:rPr lang="en-US" altLang="ko-KR" dirty="0"/>
              <a:t>/pytorch:22.10-py3</a:t>
            </a:r>
          </a:p>
          <a:p>
            <a:pPr lvl="1"/>
            <a:r>
              <a:rPr lang="pt-BR" altLang="ko-KR" dirty="0"/>
              <a:t>nvcr.io/nvidia/tensorrt:22.10-py3</a:t>
            </a:r>
            <a:endParaRPr lang="en-US" altLang="ko-KR" dirty="0"/>
          </a:p>
          <a:p>
            <a:pPr lvl="1"/>
            <a:r>
              <a:rPr lang="pt-BR" altLang="ko-KR" dirty="0"/>
              <a:t>nvcr.io/nvidia/tritonserver:22.10-py3</a:t>
            </a:r>
          </a:p>
          <a:p>
            <a:pPr lvl="1"/>
            <a:r>
              <a:rPr lang="en-US" altLang="ko-KR" dirty="0"/>
              <a:t>Driver Version : 520.56.06</a:t>
            </a:r>
          </a:p>
          <a:p>
            <a:pPr lvl="1"/>
            <a:r>
              <a:rPr lang="en-US" altLang="ko-KR" dirty="0"/>
              <a:t>CUDA Version 11.8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Repository</a:t>
            </a:r>
            <a:r>
              <a:rPr lang="ko-KR" altLang="en-US" dirty="0"/>
              <a:t> 구성 시</a:t>
            </a:r>
            <a:r>
              <a:rPr lang="en-US" altLang="ko-KR" dirty="0"/>
              <a:t> </a:t>
            </a:r>
            <a:r>
              <a:rPr lang="ko-KR" altLang="en-US" dirty="0"/>
              <a:t>버전명은 숫자만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1B1CE-6AE1-23FE-6FBD-7779679C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1" y="1800731"/>
            <a:ext cx="6096000" cy="417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BA8A89-0CCA-C3B2-E74F-0B781E1F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21" y="3677555"/>
            <a:ext cx="6161103" cy="64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B39141-95B8-6F35-3C66-19A95ACA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921" y="2287778"/>
            <a:ext cx="5308847" cy="1231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5D4F2-9A57-3757-6915-A5A657639BB5}"/>
              </a:ext>
            </a:extLst>
          </p:cNvPr>
          <p:cNvSpPr txBox="1"/>
          <p:nvPr/>
        </p:nvSpPr>
        <p:spPr>
          <a:xfrm>
            <a:off x="5955921" y="145592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에러 로그</a:t>
            </a:r>
          </a:p>
        </p:txBody>
      </p:sp>
    </p:spTree>
    <p:extLst>
      <p:ext uri="{BB962C8B-B14F-4D97-AF65-F5344CB8AC3E}">
        <p14:creationId xmlns:p14="http://schemas.microsoft.com/office/powerpoint/2010/main" val="172055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1FB2E-0BEF-CAEA-BBBB-C17AF7F9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Triton Inference Server</a:t>
            </a:r>
            <a:endParaRPr lang="ko-KR" altLang="en-US" dirty="0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35067074-7F70-BC9C-1E0F-73B54047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5" y="1113345"/>
            <a:ext cx="11496675" cy="3512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2E834-57BE-8F10-AC11-7A950B7E751E}"/>
              </a:ext>
            </a:extLst>
          </p:cNvPr>
          <p:cNvSpPr txBox="1"/>
          <p:nvPr/>
        </p:nvSpPr>
        <p:spPr>
          <a:xfrm>
            <a:off x="223375" y="487755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동작 확인</a:t>
            </a:r>
          </a:p>
        </p:txBody>
      </p:sp>
    </p:spTree>
    <p:extLst>
      <p:ext uri="{BB962C8B-B14F-4D97-AF65-F5344CB8AC3E}">
        <p14:creationId xmlns:p14="http://schemas.microsoft.com/office/powerpoint/2010/main" val="140955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35569-EDFA-3147-AFBA-AF19617E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TRTIS </a:t>
            </a:r>
            <a:r>
              <a:rPr lang="ko-KR" altLang="en-US" dirty="0"/>
              <a:t>추론 속도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815A2-1FF5-5075-3BC8-E04388E1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560" y="1808259"/>
            <a:ext cx="11495561" cy="5354032"/>
          </a:xfrm>
        </p:spPr>
        <p:txBody>
          <a:bodyPr/>
          <a:lstStyle/>
          <a:p>
            <a:r>
              <a:rPr lang="ko-KR" altLang="en-US" dirty="0"/>
              <a:t>평균 </a:t>
            </a:r>
            <a:r>
              <a:rPr lang="en-US" altLang="ko-KR" dirty="0"/>
              <a:t>TRTIS </a:t>
            </a:r>
            <a:r>
              <a:rPr lang="ko-KR" altLang="en-US" dirty="0"/>
              <a:t>추론 시간 약 </a:t>
            </a:r>
            <a:r>
              <a:rPr lang="en-US" altLang="ko-KR" dirty="0"/>
              <a:t>0.08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/>
              <a:t>하지만 여러 개의 </a:t>
            </a:r>
            <a:r>
              <a:rPr lang="en-US" altLang="ko-KR" dirty="0"/>
              <a:t>client</a:t>
            </a:r>
            <a:r>
              <a:rPr lang="ko-KR" altLang="en-US" dirty="0"/>
              <a:t>를 동시에 사용해도</a:t>
            </a:r>
            <a:r>
              <a:rPr lang="en-US" altLang="ko-KR" dirty="0"/>
              <a:t> </a:t>
            </a:r>
            <a:r>
              <a:rPr lang="ko-KR" altLang="en-US" dirty="0"/>
              <a:t>속도 저하가 크지 않음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D36E83-D694-91CC-C297-40A17EE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194" y="1102795"/>
            <a:ext cx="3553246" cy="23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6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7E63-33CC-98F0-0475-CCAA694C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9B6DB-394A-21B6-0770-1972024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: voxceleb2-train (5994 </a:t>
            </a:r>
            <a:r>
              <a:rPr lang="ko-KR" altLang="en-US" dirty="0"/>
              <a:t>화자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Loss : Additive angular margin[2]</a:t>
            </a:r>
          </a:p>
          <a:p>
            <a:r>
              <a:rPr lang="en-US" altLang="ko-KR" dirty="0"/>
              <a:t>20 epoch</a:t>
            </a:r>
          </a:p>
          <a:p>
            <a:r>
              <a:rPr lang="ko-KR" altLang="en-US" dirty="0"/>
              <a:t>논문 저자의 공개 모델</a:t>
            </a:r>
            <a:r>
              <a:rPr lang="en-US" altLang="ko-KR" dirty="0"/>
              <a:t>[3]</a:t>
            </a:r>
            <a:r>
              <a:rPr lang="ko-KR" altLang="en-US" dirty="0"/>
              <a:t> 개조</a:t>
            </a:r>
            <a:endParaRPr lang="en-US" altLang="ko-KR" dirty="0"/>
          </a:p>
          <a:p>
            <a:r>
              <a:rPr lang="ko-KR" altLang="en-US" dirty="0"/>
              <a:t>개인 학습 코드</a:t>
            </a:r>
            <a:r>
              <a:rPr lang="en-US" altLang="ko-KR" dirty="0"/>
              <a:t>[4]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01D19-0A65-AF77-0C58-A87DF26BC431}"/>
              </a:ext>
            </a:extLst>
          </p:cNvPr>
          <p:cNvSpPr txBox="1"/>
          <p:nvPr/>
        </p:nvSpPr>
        <p:spPr>
          <a:xfrm>
            <a:off x="6035040" y="3757485"/>
            <a:ext cx="6156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[2]Deng,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Jiankang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Arcface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Additive angular margin loss for deep face recognition."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BFCD0-8B1A-BE51-0FEA-9E3D6DF9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85" y="1249659"/>
            <a:ext cx="3892761" cy="248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AF06C7-0EFD-0C1C-CCC7-2B1239304555}"/>
              </a:ext>
            </a:extLst>
          </p:cNvPr>
          <p:cNvSpPr txBox="1"/>
          <p:nvPr/>
        </p:nvSpPr>
        <p:spPr>
          <a:xfrm>
            <a:off x="6015990" y="4912091"/>
            <a:ext cx="617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[3]</a:t>
            </a:r>
            <a:r>
              <a:rPr lang="ko-KR" altLang="en-US" dirty="0"/>
              <a:t>https://github.com/clovaai/voxceleb_trainer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AAE2A-268E-EF07-C168-F7363BD91734}"/>
              </a:ext>
            </a:extLst>
          </p:cNvPr>
          <p:cNvSpPr txBox="1"/>
          <p:nvPr/>
        </p:nvSpPr>
        <p:spPr>
          <a:xfrm>
            <a:off x="6014085" y="5333805"/>
            <a:ext cx="619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[4]</a:t>
            </a:r>
            <a:r>
              <a:rPr lang="ko-KR" altLang="en-US" dirty="0"/>
              <a:t>https://github.com/kooBH/AIE6427-01-CS</a:t>
            </a:r>
          </a:p>
        </p:txBody>
      </p:sp>
    </p:spTree>
    <p:extLst>
      <p:ext uri="{BB962C8B-B14F-4D97-AF65-F5344CB8AC3E}">
        <p14:creationId xmlns:p14="http://schemas.microsoft.com/office/powerpoint/2010/main" val="347659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45174-D1C5-6F76-904F-97C11A84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29C1BA-4D0B-435E-227A-61B726E99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8"/>
            <a:ext cx="5386755" cy="3546911"/>
          </a:xfrm>
        </p:spPr>
        <p:txBody>
          <a:bodyPr>
            <a:normAutofit/>
          </a:bodyPr>
          <a:lstStyle/>
          <a:p>
            <a:r>
              <a:rPr lang="ko-KR" altLang="en-US" dirty="0"/>
              <a:t>코사인 유사도를 이용한 화자 인지</a:t>
            </a:r>
            <a:endParaRPr lang="en-US" altLang="ko-KR" dirty="0"/>
          </a:p>
          <a:p>
            <a:r>
              <a:rPr lang="en-US" altLang="ko-KR" dirty="0"/>
              <a:t>voxcebel1-dev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논문에는 데이터셋에 있는 화자 수 만큼의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출력을 가지는 신경망 모델을 사용</a:t>
            </a:r>
            <a:r>
              <a:rPr lang="en-US" altLang="ko-KR" dirty="0"/>
              <a:t>(</a:t>
            </a:r>
            <a:r>
              <a:rPr lang="ko-KR" altLang="en-US" dirty="0"/>
              <a:t>화자 변경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Nvidia </a:t>
            </a:r>
            <a:r>
              <a:rPr lang="en-US" altLang="ko-KR" sz="2000" dirty="0" err="1"/>
              <a:t>SpeakerNet</a:t>
            </a:r>
            <a:r>
              <a:rPr lang="en-US" altLang="ko-KR" sz="2000" dirty="0"/>
              <a:t> </a:t>
            </a:r>
            <a:r>
              <a:rPr lang="ko-KR" altLang="en-US" sz="2000" dirty="0"/>
              <a:t>은 신경망과 코사인 유사도 둘 다 지원</a:t>
            </a:r>
            <a:endParaRPr lang="ko-KR" altLang="en-US" dirty="0"/>
          </a:p>
        </p:txBody>
      </p:sp>
      <p:pic>
        <p:nvPicPr>
          <p:cNvPr id="4" name="00002">
            <a:hlinkClick r:id="" action="ppaction://media"/>
            <a:extLst>
              <a:ext uri="{FF2B5EF4-FFF2-40B4-BE49-F238E27FC236}">
                <a16:creationId xmlns:a16="http://schemas.microsoft.com/office/drawing/2014/main" id="{163FA5D7-543A-6A9F-E938-A277CA67F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5887" y="5611420"/>
            <a:ext cx="609600" cy="609600"/>
          </a:xfrm>
          <a:prstGeom prst="rect">
            <a:avLst/>
          </a:prstGeom>
        </p:spPr>
      </p:pic>
      <p:pic>
        <p:nvPicPr>
          <p:cNvPr id="5" name="00001">
            <a:hlinkClick r:id="" action="ppaction://media"/>
            <a:extLst>
              <a:ext uri="{FF2B5EF4-FFF2-40B4-BE49-F238E27FC236}">
                <a16:creationId xmlns:a16="http://schemas.microsoft.com/office/drawing/2014/main" id="{C1615E0A-DAB2-D476-C70E-AE2D60DA17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28784" y="4751454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5F83C592-634E-48FE-7CEB-8DF02B079D5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35887" y="4774635"/>
            <a:ext cx="609600" cy="609600"/>
          </a:xfrm>
          <a:prstGeom prst="rect">
            <a:avLst/>
          </a:prstGeom>
        </p:spPr>
      </p:pic>
      <p:pic>
        <p:nvPicPr>
          <p:cNvPr id="7" name="00002">
            <a:hlinkClick r:id="" action="ppaction://media"/>
            <a:extLst>
              <a:ext uri="{FF2B5EF4-FFF2-40B4-BE49-F238E27FC236}">
                <a16:creationId xmlns:a16="http://schemas.microsoft.com/office/drawing/2014/main" id="{0901E8AE-5717-B1DC-4478-B9A653F24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21681" y="4751454"/>
            <a:ext cx="609600" cy="609600"/>
          </a:xfrm>
          <a:prstGeom prst="rect">
            <a:avLst/>
          </a:prstGeom>
        </p:spPr>
      </p:pic>
      <p:pic>
        <p:nvPicPr>
          <p:cNvPr id="8" name="00003">
            <a:hlinkClick r:id="" action="ppaction://media"/>
            <a:extLst>
              <a:ext uri="{FF2B5EF4-FFF2-40B4-BE49-F238E27FC236}">
                <a16:creationId xmlns:a16="http://schemas.microsoft.com/office/drawing/2014/main" id="{326AB026-76CD-CD77-078B-BD11E18E1AB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52434" y="4797254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A41E4-EA99-A1A5-BE2C-B07623410504}"/>
              </a:ext>
            </a:extLst>
          </p:cNvPr>
          <p:cNvSpPr txBox="1"/>
          <p:nvPr/>
        </p:nvSpPr>
        <p:spPr>
          <a:xfrm>
            <a:off x="559605" y="491738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A9DA2-EEFF-D92C-2D48-05FC32D36641}"/>
              </a:ext>
            </a:extLst>
          </p:cNvPr>
          <p:cNvSpPr txBox="1"/>
          <p:nvPr/>
        </p:nvSpPr>
        <p:spPr>
          <a:xfrm>
            <a:off x="559605" y="56727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비교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471AA-5CE5-6DC9-EE13-E6CF64FC1FBC}"/>
              </a:ext>
            </a:extLst>
          </p:cNvPr>
          <p:cNvSpPr txBox="1"/>
          <p:nvPr/>
        </p:nvSpPr>
        <p:spPr>
          <a:xfrm>
            <a:off x="5445331" y="4983197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환경에서의 </a:t>
            </a:r>
            <a:r>
              <a:rPr lang="ko-KR" altLang="en-US"/>
              <a:t>동일인물 음성 사용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4840E4-9E6A-4DD9-6CE3-49E7A395D7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4629" y="2084797"/>
            <a:ext cx="4527404" cy="14408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5EEC3C-36A6-B275-1A4D-EC37121253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8443" y="1174862"/>
            <a:ext cx="612543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4678</TotalTime>
  <Words>519</Words>
  <Application>Microsoft Office PowerPoint</Application>
  <PresentationFormat>와이드스크린</PresentationFormat>
  <Paragraphs>82</Paragraphs>
  <Slides>11</Slides>
  <Notes>1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Symbol</vt:lpstr>
      <vt:lpstr>Pretendard</vt:lpstr>
      <vt:lpstr>Arial</vt:lpstr>
      <vt:lpstr>Pretendard Black</vt:lpstr>
      <vt:lpstr>맑은 고딕</vt:lpstr>
      <vt:lpstr>Pretendard Medium</vt:lpstr>
      <vt:lpstr>Pridi</vt:lpstr>
      <vt:lpstr>Office 테마</vt:lpstr>
      <vt:lpstr>RawNet3 on Triton Inference Server</vt:lpstr>
      <vt:lpstr>Summary</vt:lpstr>
      <vt:lpstr>TensorRT Issues</vt:lpstr>
      <vt:lpstr>TensorRT 변환 결과</vt:lpstr>
      <vt:lpstr>TRTIS Issues</vt:lpstr>
      <vt:lpstr>Triton Inference Server</vt:lpstr>
      <vt:lpstr>TRTIS 추론 속도</vt:lpstr>
      <vt:lpstr>학습</vt:lpstr>
      <vt:lpstr>테스트 환경</vt:lpstr>
      <vt:lpstr>테스트 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Junhyung Kim</dc:creator>
  <cp:lastModifiedBy>구 본혁</cp:lastModifiedBy>
  <cp:revision>247</cp:revision>
  <cp:lastPrinted>2022-12-15T14:08:45Z</cp:lastPrinted>
  <dcterms:created xsi:type="dcterms:W3CDTF">2019-12-02T10:56:28Z</dcterms:created>
  <dcterms:modified xsi:type="dcterms:W3CDTF">2022-12-15T14:45:41Z</dcterms:modified>
</cp:coreProperties>
</file>